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sldIdLst>
    <p:sldId id="256" r:id="rId2"/>
    <p:sldId id="447" r:id="rId3"/>
    <p:sldId id="450" r:id="rId4"/>
    <p:sldId id="451" r:id="rId5"/>
    <p:sldId id="459" r:id="rId6"/>
    <p:sldId id="452" r:id="rId7"/>
    <p:sldId id="453" r:id="rId8"/>
    <p:sldId id="454" r:id="rId9"/>
    <p:sldId id="455" r:id="rId10"/>
    <p:sldId id="463" r:id="rId11"/>
    <p:sldId id="467" r:id="rId12"/>
    <p:sldId id="465" r:id="rId13"/>
    <p:sldId id="464" r:id="rId14"/>
    <p:sldId id="466" r:id="rId15"/>
    <p:sldId id="468" r:id="rId16"/>
    <p:sldId id="469" r:id="rId17"/>
    <p:sldId id="470" r:id="rId18"/>
    <p:sldId id="471" r:id="rId19"/>
    <p:sldId id="472" r:id="rId20"/>
    <p:sldId id="473" r:id="rId21"/>
    <p:sldId id="474" r:id="rId22"/>
    <p:sldId id="475" r:id="rId23"/>
    <p:sldId id="476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29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350"/>
    <a:srgbClr val="0703BD"/>
    <a:srgbClr val="0A04F6"/>
    <a:srgbClr val="F4EDF5"/>
    <a:srgbClr val="FFFF00"/>
    <a:srgbClr val="000000"/>
    <a:srgbClr val="760855"/>
    <a:srgbClr val="556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312" autoAdjust="0"/>
  </p:normalViewPr>
  <p:slideViewPr>
    <p:cSldViewPr snapToGrid="0" snapToObjects="1">
      <p:cViewPr varScale="1">
        <p:scale>
          <a:sx n="84" d="100"/>
          <a:sy n="84" d="100"/>
        </p:scale>
        <p:origin x="1032" y="108"/>
      </p:cViewPr>
      <p:guideLst>
        <p:guide orient="horz" pos="2041"/>
        <p:guide pos="2957"/>
      </p:guideLst>
    </p:cSldViewPr>
  </p:slideViewPr>
  <p:outlineViewPr>
    <p:cViewPr>
      <p:scale>
        <a:sx n="33" d="100"/>
        <a:sy n="33" d="100"/>
      </p:scale>
      <p:origin x="0" y="-2568"/>
    </p:cViewPr>
  </p:outlin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EEE05-D865-49A0-AE3F-00E27A4B7AA0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59162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743E0-D43F-4112-9A29-CEEE574C6D1E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21621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D302A-E8E8-462B-9A71-BB92AE65931A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0414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726C9-12E4-4E86-A937-4A1BE7C1B259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19794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753C4-69CB-495A-A894-FDF8B8C8B897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2413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ACA4B-F022-4EA9-A258-176A6A05B67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4581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13731-2D52-4BED-A9F4-AA298E60996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399193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B6334-8F83-49AA-A1AF-8C459F2D231C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98827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71E8C-3E0C-405B-865F-F6EFFD0A4172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5093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9C650-EF66-4CC3-BCE2-E66926863C2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29711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C60CC-7E1A-4EAB-AFF3-293A96FB6B33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27325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CC55CFA4-03CC-4229-AC27-E440DAF53CC5}" type="slidenum">
              <a:rPr lang="en-US" altLang="ru-RU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tus/articles/788646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hyperlink" Target="https://spb.hh.r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ssdoor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hyperlink" Target="https://builtin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637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85800" y="2130425"/>
            <a:ext cx="777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Science. Machine Learning.</a:t>
            </a:r>
            <a:endParaRPr lang="ru-RU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97630" y="5730876"/>
            <a:ext cx="5234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Автор: Приходько Игорь Анатольевич</a:t>
            </a:r>
          </a:p>
          <a:p>
            <a:pPr algn="r"/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г.Санкт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-Петербург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кто это, чем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занимается?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Дата-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сайентист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 анализом массивов данных —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помощью математического анализа и выявления закономерностей в данных специалист по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создаёт модели для решения конкретных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бизнес-задач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проблем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1" y="2477304"/>
            <a:ext cx="5343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  <a:endParaRPr lang="ru-RU" sz="2400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позволяет компаниям оптимизировать процессы, улучшить продукты и услуги, предсказывать спрос на рынке и сокращать затраты. Его аналитические навыки помогают руководителям компании и другим заказчикам принимать стратегические решения, достигая конкурентных преимуществ.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может, например, предсказывать тренды социальных сетей, поведение покупателей, определять наиболее перспективный контент или анализировать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делая открытия в науке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90" y="3641725"/>
            <a:ext cx="5049699" cy="30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кто это, чем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— важная часть профессии дата-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сайентиста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становятся всё более популярными для анализа массивов данных, поэтому специалист должен уметь работать с ними.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главных целей является достижение бизнес-результата.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Ведь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с помощью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разрабатываются прогнозирующие модели.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поведение пользователей в сети, курсов валют, стоимости акций и многое, многое другое.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дата-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сайентисты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разработали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►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чат-боты,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►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рекомендаций в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►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улучшают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 поисковой выдачи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44" y="3265569"/>
            <a:ext cx="3112516" cy="10110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74" y="4408642"/>
            <a:ext cx="2171706" cy="14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России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 российского специалиста по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ML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enginer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варьируется от 115 до 180 тысяч рублей,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причем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джуниоры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зарабатывают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до 80 тыс. руб.,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миддлы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до 250 тыс. руб.,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синьоры —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тыс. руб. и выше.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Ведущие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специалисты с опытом около 5-6 лет могут зарабатывать до 400-500 тыс. рублей в месяц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(источники: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habr.com/ru/companies/otus/articles/788646/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https://spb.hh.ru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93" y="3270147"/>
            <a:ext cx="5061085" cy="17818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797" y="3989267"/>
            <a:ext cx="5820403" cy="20542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147" y="5103379"/>
            <a:ext cx="5415222" cy="17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3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США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Средняя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зарплата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ML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enginer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США в 2024 году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составляет: 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126000 долларов США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(источники: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www.glassdoor.com/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https://builtin.com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00902"/>
            <a:ext cx="9132582" cy="28134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755" y="4097072"/>
            <a:ext cx="5702249" cy="27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работы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могут работать в различных сферах, включая IT, финансы, здравоохранение, маркетинг и другие. Они также могут быть независимыми консультантами или исследователями.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популярные сферы: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Работа с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помогает качественно улучшить обычный бизнес-анализ и маркетинг. С помощью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разработка новых идей и прогнозирование происходят быстрее и практически в автоматическом режиме.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сектор.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участвуют в разработке моделей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скоринга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(системы оценки заемщиков), которые принимают решения о выдаче кредитов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76" y="4090325"/>
            <a:ext cx="4557697" cy="252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место работы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Метеорология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Современные прогнозы погоды основывают именно на анализе больших данных из разных источников.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этой сфере применение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наиболее разнообразно — от чат-ботов до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Здравоохранение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Алгоритмы обработки больших данных можно использовать, например, для удаленной диагностики и постановки диагнозов.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Логистика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дает возможность оптимизировать маршруты, минимизировать затраты на доставку.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Сельское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хозяйство. На основе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прогнозировать урожайность, искать наиболее эффективные методики выращивания культур.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8" y="3981741"/>
            <a:ext cx="3168569" cy="21123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457" y="3966367"/>
            <a:ext cx="3228975" cy="21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Что должен знать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успешной карьеры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необходимо разбираться в статистике, математике, программировании и обработке данных. 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целом, список необходимых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знаний выглядит так: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вероятности);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(статистика);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языке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знание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фреймворков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машинного обучения, причем не только теория, но и практика применения;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базами данных и знание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4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34340" y="342900"/>
            <a:ext cx="851535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получить первый реальный опыт?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популярная платформа для соревнований по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Пользователи (люди и организации) могут публиковать на ней свои наборы данных, создавать и исследовать модели машинного обучения, соревноваться друг с другом.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Типичная схема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-соревнования: организатор конкурса (как правило, крупная компания) публикует свои данные и описание проблемы, сроки, критерии правильного решения и приз, который получит победитель. А участники пробуют применить к данным разные методы, модели и алгоритмы, чтобы решить проблему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76675"/>
            <a:ext cx="5417726" cy="28929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22" y="3528060"/>
            <a:ext cx="1824719" cy="31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Где получить первый реальный опыт?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лучшего решения получает приз. Остальные участники — баллы в зависимости от места в таблице с результатами. Из этих баллов складывается общий рейтинг на платформе. Денег за рейтинг никто не даст, зато в резюме он может смотреться красиво. Оценка работ прозрачна: платформа автоматически проверяет решения по критериям, выставленным компанией-организатором.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16" y="2521893"/>
            <a:ext cx="7849284" cy="35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курс  посвящен исследованию данных с помощью языка программирования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Сразу же возникает вопрос: что же такое наука о данных (</a:t>
            </a:r>
            <a:r>
              <a:rPr lang="ru-RU" sz="20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)?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Ответ на него дать непросто — настолько данный термин многозначен.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Лучшее из возможных определений науки о данных приведено в диаграмме Венна в науке о данных, впервые опубликованной Дрю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Конвеем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его блоге в сентябре 2010 года (рисунок внизу). </a:t>
            </a:r>
          </a:p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Междисциплинарность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ключ к ее пониманию.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332" y="2682002"/>
            <a:ext cx="4045657" cy="41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полезен 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kaggle.com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Хотя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вам вряд ли достанется приз, а задачи сильно отличаются от «промышленного»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соревнования — это отличный инструмент обучения. Многие вообще считают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лучшим способом изучить науку о данных.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обучение проходило эффективно, нужно понимать особенности платформы: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-соревнование подготовлено и упаковано. А значит, не нужно разворачивать свой проект с нуля, собирать и очищать данные.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всегда хорошо. Р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ешать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по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действительно лучший способ изучить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:) Так что не переживайте насчёт тех ста тысяч долларов, которые у вас из-под носа увели парни с научными степенями, а просто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учитесь.</a:t>
            </a: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Обсуждения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комментарии и интервью участников. Под каждое соревнование создаётся топик на форуме — там участники обсуждают условия и варианты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решения.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03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Библиотека </a:t>
            </a:r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популярная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-библиотека для машинного обучения,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созданная 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 году.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Её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— взаимодействие с числовыми и научными библиотеками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библиотеке представлены различные алгоритмы 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классификации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регрессии 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кластеризации,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включая </a:t>
            </a:r>
            <a:r>
              <a:rPr lang="ru-RU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machines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forests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ru-RU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endParaRPr lang="en-US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r>
              <a:rPr lang="ru-RU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быстро набрала популярность и сегодня является одним из лучших вариантов для ML-разработки, что подтверждает статистика её использования в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-соревнованиях.</a:t>
            </a:r>
          </a:p>
        </p:txBody>
      </p:sp>
    </p:spTree>
    <p:extLst>
      <p:ext uri="{BB962C8B-B14F-4D97-AF65-F5344CB8AC3E}">
        <p14:creationId xmlns:p14="http://schemas.microsoft.com/office/powerpoint/2010/main" val="249887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road-map</a:t>
            </a:r>
            <a:endParaRPr lang="ru-RU" sz="2400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работы с однородными данными в виде массивов;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работы с неоднородными и поименованными данными;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визуализаций типографского качества;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машинного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23746"/>
            <a:ext cx="9173049" cy="23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637" cy="6858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85950" y="2130425"/>
            <a:ext cx="65722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!</a:t>
            </a:r>
            <a:endParaRPr lang="ru-RU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Какими </a:t>
            </a:r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минимальными знаниями должен обладать специалист для работы в области науки о данных (</a:t>
            </a:r>
            <a:r>
              <a:rPr lang="ru-RU" sz="20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lang="ru-RU" sz="20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)? </a:t>
            </a:r>
            <a:endParaRPr lang="en-US" sz="2000" b="1" dirty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язык программирования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работы с однородными данными в виде массивов;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работы с неоднородными и поименованными данными;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визуализаций типографского качества;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 библиотека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для машинного обучения и множества других инструментов, которые будут упомянуты в дальнейшем.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32" y="4653637"/>
            <a:ext cx="1758705" cy="744425"/>
          </a:xfrm>
          <a:prstGeom prst="rect">
            <a:avLst/>
          </a:prstGeom>
        </p:spPr>
      </p:pic>
      <p:pic>
        <p:nvPicPr>
          <p:cNvPr id="28676" name="Picture 4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73" y="4605039"/>
            <a:ext cx="1709823" cy="76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528" y="4723825"/>
            <a:ext cx="1714135" cy="6277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63" y="4713920"/>
            <a:ext cx="1887508" cy="62916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564" y="4339054"/>
            <a:ext cx="1762024" cy="9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Современный мир и </a:t>
            </a:r>
            <a:r>
              <a:rPr lang="en-US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endParaRPr lang="en-US" sz="2400" b="1" dirty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Итак, уже сегодня мы живем в мире, в котором огромное количество данных. И с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годом этих данных становится всё больше!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Веб-сайты отслеживают любое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нажатие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любого пользователя.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Смартфоны накапливают сведения о вашем местоположении и скорости в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ежедневном и ежесекундном режиме.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34" y="1416140"/>
            <a:ext cx="2924141" cy="2447924"/>
          </a:xfrm>
          <a:prstGeom prst="rect">
            <a:avLst/>
          </a:prstGeom>
        </p:spPr>
      </p:pic>
      <p:pic>
        <p:nvPicPr>
          <p:cNvPr id="2058" name="Picture 10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58" y="4149814"/>
            <a:ext cx="3822405" cy="25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6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"Оцифрованные"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селферы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носят шагомеры,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не переставая, записывают их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сердечные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ритмы, особенности движения,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питания и сна.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Умные авто собирают сведения о манерах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вождения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своих владельцев,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умные дома - об образе жизни своих обитателей,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умные маркетологи - о наших покупательских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привычках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14" y="262574"/>
            <a:ext cx="1795386" cy="17953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86" y="2366362"/>
            <a:ext cx="2339668" cy="160979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828" y="4351862"/>
            <a:ext cx="2296026" cy="15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представляет собой огромный граф знаний, который, среди всего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прочего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содержит обширную гипертекстовую энциклопедию, специализированные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о фильмах, музыке, спортивных результатах, игровых автоматах,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мемах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коктейлях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и слишком много статистических отчетов (причем некоторые почти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соответствуют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действительности!) от слишком большого числа государственных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исполнительных органов, и все это для того, чтобы вы объяли необъятное.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20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solidFill>
                  <a:srgbClr val="020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этих данных кроятся ответы на бесчисленные вопросы, которые никто никогда не </a:t>
            </a:r>
            <a:r>
              <a:rPr lang="ru-RU" b="1" dirty="0" smtClean="0">
                <a:solidFill>
                  <a:srgbClr val="020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думал задавать</a:t>
            </a:r>
            <a:r>
              <a:rPr lang="en-US" b="1" dirty="0">
                <a:solidFill>
                  <a:srgbClr val="0203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b="1" dirty="0">
              <a:solidFill>
                <a:srgbClr val="0203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70" y="3255988"/>
            <a:ext cx="4960618" cy="34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54330" y="148590"/>
            <a:ext cx="8595360" cy="656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Сколько 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создается каждый день? </a:t>
            </a:r>
            <a:endParaRPr lang="en-US" sz="2400" b="1" dirty="0" smtClean="0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оценочные данные)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году создается 328.77 млн терабайт данных ежедневно.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данных, которое создают люди, растет с невероятной скоростью, и нет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никаких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признаков того, что этот процесс замедлится.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последние два года было создано 90% всех мировых данных.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взять более продолжительный отрезок времени, то с 2010 года общий объем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мире увеличился более чем в 66 раз.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прогнозам, общий объем данных, когда-либо созданных в мире, достигнет 147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2024 году. Это на 22.5% больше чем в предыдущем году.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году ожидается рост до 181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год количество создаваемых данных в мире растет не менее чем на 22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Тераба́йт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(сокр. Тбайт, ТБ; международное сокр.: TB,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TByte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единица 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 количества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информации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равен 10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(триллион)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сокр.Збайт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ЗБ)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10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байт</a:t>
            </a:r>
          </a:p>
        </p:txBody>
      </p:sp>
    </p:spTree>
    <p:extLst>
      <p:ext uri="{BB962C8B-B14F-4D97-AF65-F5344CB8AC3E}">
        <p14:creationId xmlns:p14="http://schemas.microsoft.com/office/powerpoint/2010/main" val="16710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Прогнозы 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Роста Создания Данных (оценочные данные)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ежегодно генерируемых данных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растет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года в год с 2010 года.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Фактически, по оценкам,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мировых данных были получены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последние два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13 лет эта цифра увеличилась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74 раза с 2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 году.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Ожидается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120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сгенерированных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2023 году,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увеличатся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чем на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году и достигнут 181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зеттабайт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75" y="2365384"/>
            <a:ext cx="4026827" cy="33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eaLnBrk="1" hangingPunct="1"/>
            <a:endParaRPr lang="ru-RU" altLang="ru-RU" sz="4400" smtClean="0">
              <a:solidFill>
                <a:srgbClr val="7030A0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ru-RU" altLang="ru-RU" sz="3200" smtClean="0"/>
          </a:p>
        </p:txBody>
      </p:sp>
      <p:sp>
        <p:nvSpPr>
          <p:cNvPr id="16389" name="Прямоугольник 10"/>
          <p:cNvSpPr>
            <a:spLocks noChangeArrowheads="1"/>
          </p:cNvSpPr>
          <p:nvPr/>
        </p:nvSpPr>
        <p:spPr bwMode="auto">
          <a:xfrm>
            <a:off x="744538" y="741363"/>
            <a:ext cx="7988300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ru-RU" altLang="en-US" sz="2400" b="1">
              <a:solidFill>
                <a:srgbClr val="0703B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018020" y="6189752"/>
            <a:ext cx="2125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flipH="1">
            <a:off x="6777989" y="6189752"/>
            <a:ext cx="22745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altLang="en-US" sz="2000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en-US" b="1" dirty="0">
                <a:solidFill>
                  <a:srgbClr val="020350">
                    <a:alpha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Приходько И.А.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4340" y="342900"/>
            <a:ext cx="851535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err="1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r>
              <a:rPr lang="ru-RU" sz="2400" b="1" dirty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кто это, чем занимается, зарплата </a:t>
            </a:r>
            <a:r>
              <a:rPr lang="ru-RU" sz="2400" b="1" dirty="0" smtClean="0">
                <a:solidFill>
                  <a:srgbClr val="0703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специалистов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— это новая нефть»</a:t>
            </a:r>
          </a:p>
          <a:p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(фраза была произнесена Джеком </a:t>
            </a:r>
            <a:r>
              <a:rPr lang="ru-RU" b="1" dirty="0" err="1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основателем 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корпорации 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Alibaba </a:t>
            </a:r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 году на форуме </a:t>
            </a:r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Открытые инновации»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b="1" dirty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— 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самая сексуальная профессия 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XXI </a:t>
            </a:r>
            <a:r>
              <a:rPr lang="ru-RU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века</a:t>
            </a:r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(статья </a:t>
            </a:r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«Data 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Scientist: The Sexiest Job </a:t>
            </a:r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21st Century</a:t>
            </a:r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вышла в </a:t>
            </a:r>
            <a:endParaRPr lang="en-US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журнале </a:t>
            </a:r>
            <a:r>
              <a:rPr lang="en-US" b="1" dirty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Harvard Business </a:t>
            </a:r>
            <a:r>
              <a:rPr lang="en-US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Review, </a:t>
            </a:r>
            <a:endParaRPr lang="ru-RU" b="1" dirty="0" smtClean="0">
              <a:solidFill>
                <a:srgbClr val="0A04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rgbClr val="0A04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2012).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этих фразах больше газетной шумихи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(hype) </a:t>
            </a: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реального смысла?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50" y="1258307"/>
            <a:ext cx="2872750" cy="2298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536" y="4137954"/>
            <a:ext cx="3210967" cy="17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1906</Words>
  <Characters>0</Characters>
  <Application>Microsoft Office PowerPoint</Application>
  <DocSecurity>0</DocSecurity>
  <PresentationFormat>Экран (4:3)</PresentationFormat>
  <Lines>0</Lines>
  <Paragraphs>283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Arial</vt:lpstr>
      <vt:lpstr>Times New Roman</vt:lpstr>
      <vt:lpstr>Default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/>
  <cp:revision>402</cp:revision>
  <dcterms:created xsi:type="dcterms:W3CDTF">2013-11-15T06:11:31Z</dcterms:created>
  <dcterms:modified xsi:type="dcterms:W3CDTF">2024-11-07T20:28:59Z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1049-9.1.0.5113</vt:lpwstr>
  </property>
</Properties>
</file>